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40"/>
  </p:notesMasterIdLst>
  <p:sldIdLst>
    <p:sldId id="256" r:id="rId2"/>
    <p:sldId id="257" r:id="rId3"/>
    <p:sldId id="268" r:id="rId4"/>
    <p:sldId id="267" r:id="rId5"/>
    <p:sldId id="271" r:id="rId6"/>
    <p:sldId id="265" r:id="rId7"/>
    <p:sldId id="258" r:id="rId8"/>
    <p:sldId id="274" r:id="rId9"/>
    <p:sldId id="275" r:id="rId10"/>
    <p:sldId id="261" r:id="rId11"/>
    <p:sldId id="273" r:id="rId12"/>
    <p:sldId id="276" r:id="rId13"/>
    <p:sldId id="281" r:id="rId14"/>
    <p:sldId id="277" r:id="rId15"/>
    <p:sldId id="278" r:id="rId16"/>
    <p:sldId id="279" r:id="rId17"/>
    <p:sldId id="280" r:id="rId18"/>
    <p:sldId id="282" r:id="rId19"/>
    <p:sldId id="287" r:id="rId20"/>
    <p:sldId id="288" r:id="rId21"/>
    <p:sldId id="283" r:id="rId22"/>
    <p:sldId id="286" r:id="rId23"/>
    <p:sldId id="285" r:id="rId24"/>
    <p:sldId id="284" r:id="rId25"/>
    <p:sldId id="289" r:id="rId26"/>
    <p:sldId id="291" r:id="rId27"/>
    <p:sldId id="292" r:id="rId28"/>
    <p:sldId id="293" r:id="rId29"/>
    <p:sldId id="294" r:id="rId30"/>
    <p:sldId id="296" r:id="rId31"/>
    <p:sldId id="295" r:id="rId32"/>
    <p:sldId id="297" r:id="rId33"/>
    <p:sldId id="298" r:id="rId34"/>
    <p:sldId id="299" r:id="rId35"/>
    <p:sldId id="300" r:id="rId36"/>
    <p:sldId id="301" r:id="rId37"/>
    <p:sldId id="302" r:id="rId38"/>
    <p:sldId id="30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3" clrIdx="0">
    <p:extLst>
      <p:ext uri="{19B8F6BF-5375-455C-9EA6-DF929625EA0E}">
        <p15:presenceInfo xmlns:p15="http://schemas.microsoft.com/office/powerpoint/2012/main" userId="47316e6b20a436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1160" autoAdjust="0"/>
  </p:normalViewPr>
  <p:slideViewPr>
    <p:cSldViewPr snapToGrid="0">
      <p:cViewPr varScale="1">
        <p:scale>
          <a:sx n="66" d="100"/>
          <a:sy n="66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F77A0-D9AC-46BC-9ED5-6EC106601C04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1188A-29D4-4CDE-A98A-5104FC4FDC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403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1188A-29D4-4CDE-A98A-5104FC4FDC69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094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0032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199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2121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831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441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980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952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166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636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391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7441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DBE77817-8BBF-4CBD-A34F-2418194374C5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9D5C2678-A694-408C-A346-EC34DADDE5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4290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32A518A-C5C2-4452-8B77-9B06BBDB1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42231"/>
            <a:ext cx="2021486" cy="208676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DB0CB09-3EE4-43A6-9BA3-DFC6E90AF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73356"/>
            <a:ext cx="9144000" cy="3180522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br>
              <a:rPr lang="hr-HR" dirty="0"/>
            </a:br>
            <a:r>
              <a:rPr lang="hr-HR" dirty="0">
                <a:latin typeface="Bradley Hand ITC" panose="03070402050302030203" pitchFamily="66" charset="0"/>
              </a:rPr>
              <a:t>PRIPREMA ZA IZVANREDNE SITUACIJE</a:t>
            </a:r>
            <a:br>
              <a:rPr lang="hr-HR" dirty="0"/>
            </a:br>
            <a:endParaRPr lang="hr-HR" dirty="0"/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2129C300-DBB5-4F4F-B6C5-0B320A04C310}"/>
              </a:ext>
            </a:extLst>
          </p:cNvPr>
          <p:cNvSpPr/>
          <p:nvPr/>
        </p:nvSpPr>
        <p:spPr>
          <a:xfrm>
            <a:off x="4659086" y="5849257"/>
            <a:ext cx="2946400" cy="7112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</a:rPr>
              <a:t>TRATINČICA</a:t>
            </a:r>
          </a:p>
        </p:txBody>
      </p:sp>
    </p:spTree>
    <p:extLst>
      <p:ext uri="{BB962C8B-B14F-4D97-AF65-F5344CB8AC3E}">
        <p14:creationId xmlns:p14="http://schemas.microsoft.com/office/powerpoint/2010/main" val="355881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EFF2F6-6D1F-4E6E-ACF9-ACCC2AD5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latin typeface="Bradley Hand ITC" panose="03070402050302030203" pitchFamily="66" charset="0"/>
              </a:rPr>
              <a:t>OBILJEŽAVANJE SIGURNIH MJESTA U VRTIĆU I ZAUZIMANJE SIGURNOG POLOŽAJA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2D287B9-E253-4FC9-813D-4550A0710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2" y="1454564"/>
            <a:ext cx="3555814" cy="2666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F6BE992-1E5E-4658-A638-C38E8610D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79" y="4191139"/>
            <a:ext cx="3679506" cy="25801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23375DA-A8A4-4AA0-92B3-A51468E2F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2" y="4191138"/>
            <a:ext cx="3555814" cy="2666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AF5A288-0223-4689-BCD1-929617348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18" y="2185816"/>
            <a:ext cx="5275564" cy="3956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9653E3C-2204-44C9-BDB6-586F9D654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771" y="1454564"/>
            <a:ext cx="3555814" cy="2639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E555A337-C348-46BA-A399-4B7339A1AAA0}"/>
              </a:ext>
            </a:extLst>
          </p:cNvPr>
          <p:cNvSpPr/>
          <p:nvPr/>
        </p:nvSpPr>
        <p:spPr>
          <a:xfrm>
            <a:off x="1712686" y="522514"/>
            <a:ext cx="2307771" cy="4209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Bombončići</a:t>
            </a:r>
          </a:p>
        </p:txBody>
      </p:sp>
    </p:spTree>
    <p:extLst>
      <p:ext uri="{BB962C8B-B14F-4D97-AF65-F5344CB8AC3E}">
        <p14:creationId xmlns:p14="http://schemas.microsoft.com/office/powerpoint/2010/main" val="1682127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E7BD0899-4F22-484D-883F-36B6A0839F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8326" y="1090563"/>
            <a:ext cx="4915706" cy="4915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70499DD5-67A3-4C1A-AE71-32AA594A67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8181" y="1090562"/>
            <a:ext cx="4877019" cy="487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BC650B83-C5D2-4DC8-9A86-4E87AE370D28}"/>
              </a:ext>
            </a:extLst>
          </p:cNvPr>
          <p:cNvSpPr/>
          <p:nvPr/>
        </p:nvSpPr>
        <p:spPr>
          <a:xfrm>
            <a:off x="1640114" y="449944"/>
            <a:ext cx="1611086" cy="5370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Dupini</a:t>
            </a:r>
          </a:p>
        </p:txBody>
      </p:sp>
    </p:spTree>
    <p:extLst>
      <p:ext uri="{BB962C8B-B14F-4D97-AF65-F5344CB8AC3E}">
        <p14:creationId xmlns:p14="http://schemas.microsoft.com/office/powerpoint/2010/main" val="3905277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480A77-EDDE-4A71-8F7B-1768B68DA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86" y="-2236763"/>
            <a:ext cx="4261393" cy="8588326"/>
          </a:xfrm>
        </p:spPr>
        <p:txBody>
          <a:bodyPr>
            <a:noAutofit/>
          </a:bodyPr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r>
              <a:rPr lang="hr-HR" sz="3600" dirty="0"/>
              <a:t> </a:t>
            </a:r>
            <a:r>
              <a:rPr lang="hr-HR" sz="2800" dirty="0">
                <a:latin typeface="Bradley Hand ITC" panose="03070402050302030203" pitchFamily="66" charset="0"/>
              </a:rPr>
              <a:t>NASTAVLJANJE PRIČE</a:t>
            </a:r>
            <a:br>
              <a:rPr lang="hr-HR" sz="2800" dirty="0">
                <a:latin typeface="Bradley Hand ITC" panose="03070402050302030203" pitchFamily="66" charset="0"/>
              </a:rPr>
            </a:br>
            <a:r>
              <a:rPr lang="hr-HR" sz="2800" dirty="0">
                <a:latin typeface="Bradley Hand ITC" panose="03070402050302030203" pitchFamily="66" charset="0"/>
              </a:rPr>
              <a:t> S POKAZIVANJEM </a:t>
            </a:r>
            <a:br>
              <a:rPr lang="hr-HR" sz="2800" dirty="0">
                <a:latin typeface="Bradley Hand ITC" panose="03070402050302030203" pitchFamily="66" charset="0"/>
              </a:rPr>
            </a:br>
            <a:r>
              <a:rPr lang="hr-HR" sz="2800" dirty="0">
                <a:latin typeface="Bradley Hand ITC" panose="03070402050302030203" pitchFamily="66" charset="0"/>
              </a:rPr>
              <a:t> KARTICE S   ODGOVARAJUĆIM   CRTEŽOM – PREDMET</a:t>
            </a:r>
            <a:br>
              <a:rPr lang="hr-HR" sz="2800" dirty="0">
                <a:latin typeface="Bradley Hand ITC" panose="03070402050302030203" pitchFamily="66" charset="0"/>
              </a:rPr>
            </a:br>
            <a:r>
              <a:rPr lang="hr-HR" sz="2800" dirty="0">
                <a:latin typeface="Bradley Hand ITC" panose="03070402050302030203" pitchFamily="66" charset="0"/>
              </a:rPr>
              <a:t> KOJI NEDOSTAJE </a:t>
            </a:r>
            <a:br>
              <a:rPr lang="hr-HR" sz="2800" dirty="0"/>
            </a:br>
            <a:endParaRPr lang="hr-HR" sz="28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0DA7963-EB15-4A91-A13A-A1AA5BEB43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54879" y="506437"/>
            <a:ext cx="6836900" cy="5877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A8DEA136-E3E9-4234-BCA4-602E975A2746}"/>
              </a:ext>
            </a:extLst>
          </p:cNvPr>
          <p:cNvSpPr/>
          <p:nvPr/>
        </p:nvSpPr>
        <p:spPr>
          <a:xfrm>
            <a:off x="1480457" y="841829"/>
            <a:ext cx="1291772" cy="6531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Dupini</a:t>
            </a:r>
          </a:p>
        </p:txBody>
      </p:sp>
    </p:spTree>
    <p:extLst>
      <p:ext uri="{BB962C8B-B14F-4D97-AF65-F5344CB8AC3E}">
        <p14:creationId xmlns:p14="http://schemas.microsoft.com/office/powerpoint/2010/main" val="1008414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9CB1F3-7EC5-4991-9E27-101D7269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EVAKUACIJA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74916F4-BC3E-4F6D-95A5-85B4755D1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014" y="1690688"/>
            <a:ext cx="6569613" cy="3584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Bradley Hand ITC" panose="03070402050302030203" pitchFamily="66" charset="0"/>
              </a:rPr>
              <a:t>   NAPUŠTANJE OBJEKTA I ZAOBILAŽENJE PREPREKA.</a:t>
            </a:r>
          </a:p>
          <a:p>
            <a:pPr marL="0" indent="0">
              <a:buNone/>
            </a:pPr>
            <a:r>
              <a:rPr lang="hr-HR" dirty="0">
                <a:latin typeface="Bradley Hand ITC" panose="03070402050302030203" pitchFamily="66" charset="0"/>
              </a:rPr>
              <a:t>  PREPOZNAVANJE SIGURNOG MJESTA OKUPLJANJA</a:t>
            </a:r>
          </a:p>
          <a:p>
            <a:pPr marL="0" indent="0">
              <a:buNone/>
            </a:pPr>
            <a:r>
              <a:rPr lang="hr-HR" dirty="0">
                <a:latin typeface="Bradley Hand ITC" panose="03070402050302030203" pitchFamily="66" charset="0"/>
              </a:rPr>
              <a:t>  (AMBLEM SVAKE SKUPINE)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2D9B66C-44D0-4116-A193-BA9070EFA1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4028" y="2110115"/>
            <a:ext cx="5361181" cy="402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7497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7A2BF7-BA77-41F8-AFE7-D61B0A98E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90" y="659567"/>
            <a:ext cx="7300210" cy="989351"/>
          </a:xfrm>
        </p:spPr>
        <p:txBody>
          <a:bodyPr>
            <a:normAutofit fontScale="90000"/>
          </a:bodyPr>
          <a:lstStyle/>
          <a:p>
            <a:r>
              <a:rPr lang="hr-HR" dirty="0"/>
              <a:t>                                                        </a:t>
            </a:r>
            <a:r>
              <a:rPr lang="hr-HR" sz="4000" dirty="0"/>
              <a:t>  </a:t>
            </a:r>
            <a:br>
              <a:rPr lang="hr-HR" sz="4000" dirty="0"/>
            </a:br>
            <a:r>
              <a:rPr lang="hr-HR" sz="4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hr-HR" sz="4000" dirty="0"/>
            </a:br>
            <a:endParaRPr lang="hr-HR" sz="40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BD00BE7-51B3-404F-AD5E-5BFED62152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8144" y="1648918"/>
            <a:ext cx="5482032" cy="41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0646680E-2824-46D8-A55F-9FA4CF6EBD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648918"/>
            <a:ext cx="5482033" cy="41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851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D43F7C6-0A3A-4592-80D5-DD9C8A12BE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3921" y="2546213"/>
            <a:ext cx="4754562" cy="3565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F1A84DC-F5FF-49A5-9A85-21B7CBF881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1421" y="1071908"/>
            <a:ext cx="5029200" cy="3771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2222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431B438-172F-402E-9DFE-1ABAB44CF8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041974"/>
            <a:ext cx="488735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9C7D4996-0F2A-45BC-8AE4-480BE558F8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279107"/>
            <a:ext cx="5407582" cy="405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1591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6D768AA-2068-4DC7-8286-448FAD026B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8625" y="642594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8B473DD7-2154-4DCF-997B-216C88FFC3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1775" y="2329206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1183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19C1EE3-7605-4190-BF3E-53CCC5401C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00178" y="807134"/>
            <a:ext cx="6991643" cy="5243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93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FC0399-DC2E-40B9-B08F-D79B1805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182880"/>
            <a:ext cx="4490671" cy="2371634"/>
          </a:xfrm>
        </p:spPr>
        <p:txBody>
          <a:bodyPr>
            <a:normAutofit/>
          </a:bodyPr>
          <a:lstStyle/>
          <a:p>
            <a:r>
              <a:rPr lang="hr-HR" sz="2800" dirty="0">
                <a:latin typeface="Bradley Hand ITC" panose="03070402050302030203" pitchFamily="66" charset="0"/>
              </a:rPr>
              <a:t>UPOZNAVANJE S </a:t>
            </a:r>
            <a:br>
              <a:rPr lang="hr-HR" sz="2800" dirty="0">
                <a:latin typeface="Bradley Hand ITC" panose="03070402050302030203" pitchFamily="66" charset="0"/>
              </a:rPr>
            </a:br>
            <a:r>
              <a:rPr lang="hr-HR" sz="2800" dirty="0">
                <a:latin typeface="Bradley Hand ITC" panose="03070402050302030203" pitchFamily="66" charset="0"/>
              </a:rPr>
              <a:t>ŽURNIM SLUŽBAMA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59B0FC0-077E-4C4D-BC8C-EEB9FB8A1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914" y="322618"/>
            <a:ext cx="7425732" cy="621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A9E86AAF-DA78-4111-B8CD-3F6DD028981A}"/>
              </a:ext>
            </a:extLst>
          </p:cNvPr>
          <p:cNvSpPr/>
          <p:nvPr/>
        </p:nvSpPr>
        <p:spPr>
          <a:xfrm>
            <a:off x="885371" y="449943"/>
            <a:ext cx="1378858" cy="4209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Dupini</a:t>
            </a:r>
          </a:p>
        </p:txBody>
      </p:sp>
    </p:spTree>
    <p:extLst>
      <p:ext uri="{BB962C8B-B14F-4D97-AF65-F5344CB8AC3E}">
        <p14:creationId xmlns:p14="http://schemas.microsoft.com/office/powerpoint/2010/main" val="37302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658FC5-A01E-4919-A8DF-DCB524F2B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058"/>
            <a:ext cx="10515600" cy="1325563"/>
          </a:xfrm>
        </p:spPr>
        <p:txBody>
          <a:bodyPr/>
          <a:lstStyle/>
          <a:p>
            <a:r>
              <a:rPr lang="hr-HR" dirty="0">
                <a:latin typeface="Bradley Hand ITC" panose="03070402050302030203" pitchFamily="66" charset="0"/>
              </a:rPr>
              <a:t>SADRŽAJ: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7F5F8D-2C7D-4D98-81E3-AF7CF68B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hr-HR" sz="2800" i="1" dirty="0">
                <a:latin typeface="Bradley Hand ITC" panose="03070402050302030203" pitchFamily="66" charset="0"/>
              </a:rPr>
              <a:t>Izrada vlastitog kompleta za izvanredne situacije</a:t>
            </a:r>
          </a:p>
          <a:p>
            <a:pPr marL="514350" indent="-514350">
              <a:buAutoNum type="arabicPeriod"/>
            </a:pPr>
            <a:r>
              <a:rPr lang="hr-HR" sz="2800" i="1" dirty="0">
                <a:latin typeface="Bradley Hand ITC" panose="03070402050302030203" pitchFamily="66" charset="0"/>
              </a:rPr>
              <a:t>Potres</a:t>
            </a:r>
          </a:p>
          <a:p>
            <a:pPr marL="514350" indent="-514350">
              <a:buAutoNum type="arabicPeriod"/>
            </a:pPr>
            <a:r>
              <a:rPr lang="hr-HR" sz="2800" i="1" dirty="0">
                <a:latin typeface="Bradley Hand ITC" panose="03070402050302030203" pitchFamily="66" charset="0"/>
              </a:rPr>
              <a:t>Upoznavanje s žurnim službama</a:t>
            </a:r>
          </a:p>
          <a:p>
            <a:pPr marL="514350" indent="-514350">
              <a:buAutoNum type="arabicPeriod"/>
            </a:pPr>
            <a:r>
              <a:rPr lang="hr-HR" sz="2800" i="1" dirty="0">
                <a:latin typeface="Bradley Hand ITC" panose="03070402050302030203" pitchFamily="66" charset="0"/>
              </a:rPr>
              <a:t>Poplave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800" i="1" dirty="0">
                <a:latin typeface="Bradley Hand ITC" panose="03070402050302030203" pitchFamily="66" charset="0"/>
              </a:rPr>
              <a:t>Ekstremni vremenski uvjeti</a:t>
            </a:r>
          </a:p>
          <a:p>
            <a:pPr marL="0" indent="0">
              <a:buNone/>
            </a:pPr>
            <a:r>
              <a:rPr lang="hr-HR" sz="2800" i="1" dirty="0">
                <a:latin typeface="Bradley Hand ITC" panose="03070402050302030203" pitchFamily="66" charset="0"/>
              </a:rPr>
              <a:t>6.   Klimatske promjene </a:t>
            </a:r>
          </a:p>
        </p:txBody>
      </p:sp>
    </p:spTree>
    <p:extLst>
      <p:ext uri="{BB962C8B-B14F-4D97-AF65-F5344CB8AC3E}">
        <p14:creationId xmlns:p14="http://schemas.microsoft.com/office/powerpoint/2010/main" val="423113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2A8C3C0-A016-48C7-8EC8-47AD2493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68" y="337625"/>
            <a:ext cx="6794696" cy="6217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BB9ABF01-E8D1-48C5-8BF0-BA574B6853C5}"/>
              </a:ext>
            </a:extLst>
          </p:cNvPr>
          <p:cNvSpPr/>
          <p:nvPr/>
        </p:nvSpPr>
        <p:spPr>
          <a:xfrm>
            <a:off x="725714" y="928915"/>
            <a:ext cx="1349829" cy="711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Dupini</a:t>
            </a:r>
          </a:p>
        </p:txBody>
      </p:sp>
    </p:spTree>
    <p:extLst>
      <p:ext uri="{BB962C8B-B14F-4D97-AF65-F5344CB8AC3E}">
        <p14:creationId xmlns:p14="http://schemas.microsoft.com/office/powerpoint/2010/main" val="3600490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D6F6AB-CA7C-445D-95FC-D3BC1A27F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14" y="130628"/>
            <a:ext cx="4074444" cy="2647069"/>
          </a:xfrm>
        </p:spPr>
        <p:txBody>
          <a:bodyPr>
            <a:noAutofit/>
          </a:bodyPr>
          <a:lstStyle/>
          <a:p>
            <a:r>
              <a:rPr lang="hr-HR" sz="2800" dirty="0">
                <a:solidFill>
                  <a:schemeClr val="tx1"/>
                </a:solidFill>
                <a:latin typeface="Bradley Hand ITC" panose="03070402050302030203" pitchFamily="66" charset="0"/>
              </a:rPr>
              <a:t>VAŽNO JE ZNATI – PREPOZNATI I ZAPAMTITI BROJ ŽURNIH SLUŽBI I KOJA JE ULOGA ŽURNIH SLUŽBI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4C1FD23-DF89-4ECD-9AAB-6DD820C5F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0272" y="479822"/>
            <a:ext cx="4609219" cy="271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71AB182-23EC-407F-BF24-3ADF9048D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116" y="2823030"/>
            <a:ext cx="4609219" cy="3427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138FAB0-E0FB-40C7-8541-4ACFCA9E8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559" y="3298406"/>
            <a:ext cx="4609218" cy="307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A32BCA78-B069-46F0-9DC0-B050C3E1DEE1}"/>
              </a:ext>
            </a:extLst>
          </p:cNvPr>
          <p:cNvSpPr/>
          <p:nvPr/>
        </p:nvSpPr>
        <p:spPr>
          <a:xfrm>
            <a:off x="493486" y="479822"/>
            <a:ext cx="1654628" cy="8845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Gumbići</a:t>
            </a:r>
          </a:p>
        </p:txBody>
      </p:sp>
    </p:spTree>
    <p:extLst>
      <p:ext uri="{BB962C8B-B14F-4D97-AF65-F5344CB8AC3E}">
        <p14:creationId xmlns:p14="http://schemas.microsoft.com/office/powerpoint/2010/main" val="2599074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46BEC7D-8AE2-4C4F-AE41-AF3E5BC85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833" y="872197"/>
            <a:ext cx="7554351" cy="52417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D4AB9523-2371-4535-B4BB-BD37A490E770}"/>
              </a:ext>
            </a:extLst>
          </p:cNvPr>
          <p:cNvSpPr/>
          <p:nvPr/>
        </p:nvSpPr>
        <p:spPr>
          <a:xfrm>
            <a:off x="647113" y="476801"/>
            <a:ext cx="3953021" cy="26849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dirty="0">
                <a:latin typeface="Bradley Hand ITC" panose="03070402050302030203" pitchFamily="66" charset="0"/>
              </a:rPr>
              <a:t>U BUDUĆNOSTI ŽELIM BITI…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BA26AF49-A06C-4105-8EF0-9F903239E7F2}"/>
              </a:ext>
            </a:extLst>
          </p:cNvPr>
          <p:cNvSpPr/>
          <p:nvPr/>
        </p:nvSpPr>
        <p:spPr>
          <a:xfrm>
            <a:off x="812801" y="4296230"/>
            <a:ext cx="1799770" cy="812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Gumbići</a:t>
            </a:r>
          </a:p>
        </p:txBody>
      </p:sp>
    </p:spTree>
    <p:extLst>
      <p:ext uri="{BB962C8B-B14F-4D97-AF65-F5344CB8AC3E}">
        <p14:creationId xmlns:p14="http://schemas.microsoft.com/office/powerpoint/2010/main" val="1493812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F43811DF-4BE2-43AF-A0E6-4DE4E23C20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bliqueBottomRight"/>
            <a:lightRig rig="threePt" dir="t"/>
          </a:scene3d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86536FE7-8206-468A-9821-C64CF5B217AD}"/>
              </a:ext>
            </a:extLst>
          </p:cNvPr>
          <p:cNvSpPr/>
          <p:nvPr/>
        </p:nvSpPr>
        <p:spPr>
          <a:xfrm>
            <a:off x="1611086" y="174171"/>
            <a:ext cx="1611085" cy="6676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Gumbići</a:t>
            </a:r>
          </a:p>
        </p:txBody>
      </p:sp>
    </p:spTree>
    <p:extLst>
      <p:ext uri="{BB962C8B-B14F-4D97-AF65-F5344CB8AC3E}">
        <p14:creationId xmlns:p14="http://schemas.microsoft.com/office/powerpoint/2010/main" val="3708894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E33C54C-C6B9-4441-9FCD-ED3B61E7D9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4180" y="798063"/>
            <a:ext cx="10023639" cy="5261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Dijagram toka: Bušena vrpca 1">
            <a:extLst>
              <a:ext uri="{FF2B5EF4-FFF2-40B4-BE49-F238E27FC236}">
                <a16:creationId xmlns:a16="http://schemas.microsoft.com/office/drawing/2014/main" id="{69221151-C3F1-4BF1-879C-E25DF6BD8973}"/>
              </a:ext>
            </a:extLst>
          </p:cNvPr>
          <p:cNvSpPr/>
          <p:nvPr/>
        </p:nvSpPr>
        <p:spPr>
          <a:xfrm>
            <a:off x="2162629" y="362858"/>
            <a:ext cx="2249714" cy="435206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Vrapčići</a:t>
            </a:r>
          </a:p>
        </p:txBody>
      </p:sp>
    </p:spTree>
    <p:extLst>
      <p:ext uri="{BB962C8B-B14F-4D97-AF65-F5344CB8AC3E}">
        <p14:creationId xmlns:p14="http://schemas.microsoft.com/office/powerpoint/2010/main" val="1780820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581A37-4256-4457-B0ED-F5AB547E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488"/>
            <a:ext cx="4093697" cy="3263705"/>
          </a:xfrm>
        </p:spPr>
        <p:txBody>
          <a:bodyPr>
            <a:noAutofit/>
          </a:bodyPr>
          <a:lstStyle/>
          <a:p>
            <a:pPr algn="ctr"/>
            <a:r>
              <a:rPr lang="hr-HR" sz="2800" dirty="0"/>
              <a:t>      </a:t>
            </a:r>
            <a:r>
              <a:rPr lang="hr-HR" sz="4400" dirty="0">
                <a:latin typeface="Bradley Hand ITC" panose="03070402050302030203" pitchFamily="66" charset="0"/>
              </a:rPr>
              <a:t>KIŠOM DO POPLAVE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629D291-BC10-4EED-8FA4-0329A5993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578" y="585409"/>
            <a:ext cx="6766561" cy="5728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81A7EAE5-8426-473C-BD51-1631F4AF5844}"/>
              </a:ext>
            </a:extLst>
          </p:cNvPr>
          <p:cNvSpPr/>
          <p:nvPr/>
        </p:nvSpPr>
        <p:spPr>
          <a:xfrm>
            <a:off x="537029" y="3309257"/>
            <a:ext cx="3556667" cy="17126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 err="1">
                <a:latin typeface="Bradley Hand ITC" panose="03070402050302030203" pitchFamily="66" charset="0"/>
              </a:rPr>
              <a:t>Hrabrići,Notice</a:t>
            </a:r>
            <a:r>
              <a:rPr lang="hr-HR" b="1" dirty="0">
                <a:latin typeface="Bradley Hand ITC" panose="03070402050302030203" pitchFamily="66" charset="0"/>
              </a:rPr>
              <a:t>, </a:t>
            </a:r>
            <a:r>
              <a:rPr lang="hr-HR" b="1" dirty="0" err="1">
                <a:latin typeface="Bradley Hand ITC" panose="03070402050302030203" pitchFamily="66" charset="0"/>
              </a:rPr>
              <a:t>Dupini,Sovice,Pužići</a:t>
            </a:r>
            <a:r>
              <a:rPr lang="hr-HR" b="1" dirty="0">
                <a:latin typeface="Bradley Hand ITC" panose="03070402050302030203" pitchFamily="66" charset="0"/>
              </a:rPr>
              <a:t>, </a:t>
            </a:r>
            <a:r>
              <a:rPr lang="hr-HR" b="1" dirty="0" err="1">
                <a:latin typeface="Bradley Hand ITC" panose="03070402050302030203" pitchFamily="66" charset="0"/>
              </a:rPr>
              <a:t>Mašnice,Gumbići</a:t>
            </a:r>
            <a:r>
              <a:rPr lang="hr-HR" b="1" dirty="0">
                <a:latin typeface="Bradley Hand ITC" panose="03070402050302030203" pitchFamily="66" charset="0"/>
              </a:rPr>
              <a:t>, </a:t>
            </a:r>
            <a:r>
              <a:rPr lang="hr-HR" b="1" dirty="0" err="1">
                <a:latin typeface="Bradley Hand ITC" panose="03070402050302030203" pitchFamily="66" charset="0"/>
              </a:rPr>
              <a:t>Vrapčići,Bombončići</a:t>
            </a:r>
            <a:endParaRPr lang="hr-HR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93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757FF0B-E327-4AA4-B2AE-19BC87A7B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56" y="1001486"/>
            <a:ext cx="5158664" cy="5301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65B355A-2B87-4FC1-BC29-D6047B84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781" y="555028"/>
            <a:ext cx="5158663" cy="5747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7B078509-E140-4115-AB07-151F92FD4073}"/>
              </a:ext>
            </a:extLst>
          </p:cNvPr>
          <p:cNvSpPr/>
          <p:nvPr/>
        </p:nvSpPr>
        <p:spPr>
          <a:xfrm>
            <a:off x="2090057" y="555028"/>
            <a:ext cx="2235200" cy="2577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Bombončići</a:t>
            </a:r>
          </a:p>
        </p:txBody>
      </p:sp>
    </p:spTree>
    <p:extLst>
      <p:ext uri="{BB962C8B-B14F-4D97-AF65-F5344CB8AC3E}">
        <p14:creationId xmlns:p14="http://schemas.microsoft.com/office/powerpoint/2010/main" val="2979287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455873-B910-4435-A604-0AF9B898C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latin typeface="Bradley Hand ITC" panose="03070402050302030203" pitchFamily="66" charset="0"/>
              </a:rPr>
              <a:t>PONAŠANJE I OBLAČENJE PRI NISKIM/VISOKIM TEMPERATURAMA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ECD6CF0-F15A-4E0E-A57A-EA856CB26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80892"/>
            <a:ext cx="5018293" cy="452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1A46357-C0E9-46EE-85C7-53D09EC8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900521" y="1529705"/>
            <a:ext cx="4224679" cy="4747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4319AABC-311D-4261-8989-46BE41CE373E}"/>
              </a:ext>
            </a:extLst>
          </p:cNvPr>
          <p:cNvSpPr/>
          <p:nvPr/>
        </p:nvSpPr>
        <p:spPr>
          <a:xfrm>
            <a:off x="1538514" y="447360"/>
            <a:ext cx="1886857" cy="423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 err="1">
                <a:latin typeface="Bradley Hand ITC" panose="03070402050302030203" pitchFamily="66" charset="0"/>
                <a:cs typeface="Aharoni" panose="02010803020104030203" pitchFamily="2" charset="-79"/>
              </a:rPr>
              <a:t>Mašnice</a:t>
            </a:r>
            <a:endParaRPr lang="hr-HR" b="1" dirty="0">
              <a:latin typeface="Bradley Hand ITC" panose="03070402050302030203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4414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2520B27-1304-4F4B-825D-EC26A1B41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09066">
            <a:off x="1166701" y="1077860"/>
            <a:ext cx="4143865" cy="475343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C643EF2-F3C0-478A-B7A4-02D4A9C7F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6002667" y="635851"/>
            <a:ext cx="6429830" cy="55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8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CD2386CC-4A63-481E-A5B8-D774FC4A5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80" y="559396"/>
            <a:ext cx="3576780" cy="268571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6ABA368-1CF9-446F-B639-FAE336F40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857" y="672995"/>
            <a:ext cx="4925130" cy="551200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996450A-F59B-42C7-B36A-165162061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80" y="3429000"/>
            <a:ext cx="2654635" cy="256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3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F5B48BA-EE8F-41B4-B89B-3D334861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1" y="549217"/>
            <a:ext cx="10559535" cy="5916875"/>
          </a:xfrm>
          <a:prstGeom prst="rect">
            <a:avLst/>
          </a:prstGeom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1C855F88-509A-4731-B04A-5078C54D7CCF}"/>
              </a:ext>
            </a:extLst>
          </p:cNvPr>
          <p:cNvSpPr/>
          <p:nvPr/>
        </p:nvSpPr>
        <p:spPr>
          <a:xfrm>
            <a:off x="1393370" y="682171"/>
            <a:ext cx="2104573" cy="49348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Bombončići</a:t>
            </a:r>
          </a:p>
        </p:txBody>
      </p:sp>
    </p:spTree>
    <p:extLst>
      <p:ext uri="{BB962C8B-B14F-4D97-AF65-F5344CB8AC3E}">
        <p14:creationId xmlns:p14="http://schemas.microsoft.com/office/powerpoint/2010/main" val="697286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564E7E-B8AC-457F-96DF-4797EAAA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426" y="365126"/>
            <a:ext cx="5160961" cy="1029666"/>
          </a:xfrm>
        </p:spPr>
        <p:txBody>
          <a:bodyPr>
            <a:normAutofit fontScale="90000"/>
          </a:bodyPr>
          <a:lstStyle/>
          <a:p>
            <a:r>
              <a:rPr lang="hr-HR" dirty="0"/>
              <a:t>       </a:t>
            </a:r>
            <a:r>
              <a:rPr lang="hr-HR" sz="2800" dirty="0">
                <a:latin typeface="Bradley Hand ITC" panose="03070402050302030203" pitchFamily="66" charset="0"/>
              </a:rPr>
              <a:t>IZRADA SUNCOBRANA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B3C2DD9-20F2-4A22-987B-4DBA43D9A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CC988F4-FB9D-49B2-A1DF-BF873517DE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FB5E2BE-9262-49B1-B8C4-739C69EA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52" y="1394792"/>
            <a:ext cx="6002685" cy="4858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F131ECC-5D06-4992-8825-6BB8581B9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356" y="1419123"/>
            <a:ext cx="4955608" cy="480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0868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A0FA401-FF7D-4BFF-BE7A-DD3A710DA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0" y="949545"/>
            <a:ext cx="3702046" cy="309517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3946066-8A39-4897-BE7E-7E4C32523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950" y="824130"/>
            <a:ext cx="3213335" cy="322059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A7D0E0D-93AB-4318-BBD8-92C13296C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790" y="1901371"/>
            <a:ext cx="3702046" cy="4281716"/>
          </a:xfrm>
          <a:prstGeom prst="rect">
            <a:avLst/>
          </a:prstGeom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65388A5D-2624-4783-9DAD-3B85CA8CFA16}"/>
              </a:ext>
            </a:extLst>
          </p:cNvPr>
          <p:cNvSpPr/>
          <p:nvPr/>
        </p:nvSpPr>
        <p:spPr>
          <a:xfrm>
            <a:off x="4905829" y="674913"/>
            <a:ext cx="2046514" cy="8636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 err="1">
                <a:latin typeface="Bradley Hand ITC" panose="03070402050302030203" pitchFamily="66" charset="0"/>
                <a:cs typeface="Aharoni" panose="02010803020104030203" pitchFamily="2" charset="-79"/>
              </a:rPr>
              <a:t>Mašnice</a:t>
            </a:r>
            <a:endParaRPr lang="hr-HR" b="1" dirty="0">
              <a:latin typeface="Bradley Hand ITC" panose="03070402050302030203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0364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ADA9A4C-8753-4564-A63E-2886E13C6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391887"/>
            <a:ext cx="3764145" cy="3037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B89A564-DE96-4ADB-8264-562E0BD3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471733" y="974905"/>
            <a:ext cx="4910387" cy="5541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A548859-3BE2-4E27-BA46-2725EC64F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157005" y="3745800"/>
            <a:ext cx="3677969" cy="2758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317CD8B4-673B-4358-A1A5-3559AA856A29}"/>
              </a:ext>
            </a:extLst>
          </p:cNvPr>
          <p:cNvSpPr/>
          <p:nvPr/>
        </p:nvSpPr>
        <p:spPr>
          <a:xfrm>
            <a:off x="1480457" y="4702629"/>
            <a:ext cx="1843314" cy="76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Sovice</a:t>
            </a:r>
          </a:p>
        </p:txBody>
      </p:sp>
    </p:spTree>
    <p:extLst>
      <p:ext uri="{BB962C8B-B14F-4D97-AF65-F5344CB8AC3E}">
        <p14:creationId xmlns:p14="http://schemas.microsoft.com/office/powerpoint/2010/main" val="2583378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B3A9251-A417-4696-96B4-BF6A366F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31" y="2869807"/>
            <a:ext cx="4562315" cy="348135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893CB54-4796-4202-8AE2-17F924FAE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886" y="522515"/>
            <a:ext cx="5363363" cy="5828648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ABA79561-E2DF-4D25-932D-491A3460D975}"/>
              </a:ext>
            </a:extLst>
          </p:cNvPr>
          <p:cNvSpPr/>
          <p:nvPr/>
        </p:nvSpPr>
        <p:spPr>
          <a:xfrm>
            <a:off x="406399" y="646257"/>
            <a:ext cx="5080001" cy="22235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2800" dirty="0"/>
          </a:p>
          <a:p>
            <a:pPr algn="ctr"/>
            <a:r>
              <a:rPr lang="hr-HR" sz="2400" dirty="0">
                <a:latin typeface="Bradley Hand ITC" panose="03070402050302030203" pitchFamily="66" charset="0"/>
              </a:rPr>
              <a:t>PRILOŽENA JE”MALA METEOROLOŠKA POČETNICA” MILAN SIJERKOVIĆ</a:t>
            </a:r>
          </a:p>
        </p:txBody>
      </p:sp>
    </p:spTree>
    <p:extLst>
      <p:ext uri="{BB962C8B-B14F-4D97-AF65-F5344CB8AC3E}">
        <p14:creationId xmlns:p14="http://schemas.microsoft.com/office/powerpoint/2010/main" val="410201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CB2AF3C-9C94-4D78-AB96-AD3BAFAA6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68" y="1132114"/>
            <a:ext cx="4433056" cy="5252257"/>
          </a:xfrm>
          <a:prstGeom prst="round2DiagRect">
            <a:avLst>
              <a:gd name="adj1" fmla="val 16667"/>
              <a:gd name="adj2" fmla="val 687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6E83899-7407-4093-9B6B-93354A42C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460" y="473629"/>
            <a:ext cx="4433057" cy="5910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88DEB30B-F62D-4366-BC16-428306E71F34}"/>
              </a:ext>
            </a:extLst>
          </p:cNvPr>
          <p:cNvSpPr/>
          <p:nvPr/>
        </p:nvSpPr>
        <p:spPr>
          <a:xfrm>
            <a:off x="2061029" y="473630"/>
            <a:ext cx="1872342" cy="4988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Bombončići</a:t>
            </a:r>
          </a:p>
        </p:txBody>
      </p:sp>
    </p:spTree>
    <p:extLst>
      <p:ext uri="{BB962C8B-B14F-4D97-AF65-F5344CB8AC3E}">
        <p14:creationId xmlns:p14="http://schemas.microsoft.com/office/powerpoint/2010/main" val="681575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B811EC6-2B62-4812-8ABB-8B2FBCEA1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3639" y="1244048"/>
            <a:ext cx="4992757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73F6E48-3062-46F6-9F04-43F47E063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76" y="806309"/>
            <a:ext cx="5680697" cy="5245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Dijagram toka: Podaci 3">
            <a:extLst>
              <a:ext uri="{FF2B5EF4-FFF2-40B4-BE49-F238E27FC236}">
                <a16:creationId xmlns:a16="http://schemas.microsoft.com/office/drawing/2014/main" id="{6B3E90DB-E118-4EE2-A569-17A84FA40E51}"/>
              </a:ext>
            </a:extLst>
          </p:cNvPr>
          <p:cNvSpPr/>
          <p:nvPr/>
        </p:nvSpPr>
        <p:spPr>
          <a:xfrm>
            <a:off x="3265713" y="420915"/>
            <a:ext cx="2249715" cy="798286"/>
          </a:xfrm>
          <a:prstGeom prst="flowChartInputOutp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Gumbići</a:t>
            </a:r>
          </a:p>
        </p:txBody>
      </p:sp>
    </p:spTree>
    <p:extLst>
      <p:ext uri="{BB962C8B-B14F-4D97-AF65-F5344CB8AC3E}">
        <p14:creationId xmlns:p14="http://schemas.microsoft.com/office/powerpoint/2010/main" val="3163591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95EEC5-1688-4EDB-95C8-FFA322904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latin typeface="Bradley Hand ITC" panose="03070402050302030203" pitchFamily="66" charset="0"/>
              </a:rPr>
              <a:t>OČUVANJE OZONSKOG OMOTAČA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32A90CD-BA9F-4272-821F-D736CB26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06" y="1828801"/>
            <a:ext cx="5238887" cy="4310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B512B63-55D9-401E-BD4F-6E971A7E7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688" y="2090030"/>
            <a:ext cx="5297606" cy="3973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3E5DD19D-3ED8-4C1A-AB56-F68A64B4F612}"/>
              </a:ext>
            </a:extLst>
          </p:cNvPr>
          <p:cNvSpPr/>
          <p:nvPr/>
        </p:nvSpPr>
        <p:spPr>
          <a:xfrm>
            <a:off x="7431314" y="642594"/>
            <a:ext cx="2510972" cy="66369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Bombončići</a:t>
            </a:r>
          </a:p>
        </p:txBody>
      </p:sp>
    </p:spTree>
    <p:extLst>
      <p:ext uri="{BB962C8B-B14F-4D97-AF65-F5344CB8AC3E}">
        <p14:creationId xmlns:p14="http://schemas.microsoft.com/office/powerpoint/2010/main" val="4186806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C0CF257-30B0-4502-BB31-F6F998754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608396"/>
            <a:ext cx="4047302" cy="278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0874032-5199-456C-AA15-F59611B05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101" y="527439"/>
            <a:ext cx="6765841" cy="5725550"/>
          </a:xfrm>
          <a:prstGeom prst="rect">
            <a:avLst/>
          </a:prstGeom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7A5E5E19-25D0-438D-AC2D-E4F0F74DA31F}"/>
              </a:ext>
            </a:extLst>
          </p:cNvPr>
          <p:cNvSpPr/>
          <p:nvPr/>
        </p:nvSpPr>
        <p:spPr>
          <a:xfrm>
            <a:off x="420914" y="3429000"/>
            <a:ext cx="4310743" cy="30421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dirty="0">
                <a:latin typeface="Bradley Hand ITC" panose="03070402050302030203" pitchFamily="66" charset="0"/>
              </a:rPr>
              <a:t>OBILJE INFORMACIJA I PORUKA DJECA SU MOGLA VIDJETI PUTEM EDUKATIVNOG FILMA  </a:t>
            </a:r>
          </a:p>
        </p:txBody>
      </p:sp>
    </p:spTree>
    <p:extLst>
      <p:ext uri="{BB962C8B-B14F-4D97-AF65-F5344CB8AC3E}">
        <p14:creationId xmlns:p14="http://schemas.microsoft.com/office/powerpoint/2010/main" val="926510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18DFF4-94BC-4847-AE4B-05EC7AFC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1266092"/>
            <a:ext cx="10861430" cy="3826413"/>
          </a:xfrm>
        </p:spPr>
        <p:txBody>
          <a:bodyPr>
            <a:normAutofit/>
          </a:bodyPr>
          <a:lstStyle/>
          <a:p>
            <a:r>
              <a:rPr lang="hr-HR" sz="2800" dirty="0"/>
              <a:t>                                     </a:t>
            </a:r>
            <a:r>
              <a:rPr lang="hr-HR" sz="2800" b="1" dirty="0">
                <a:latin typeface="Bradley Hand ITC" panose="03070402050302030203" pitchFamily="66" charset="0"/>
              </a:rPr>
              <a:t>HVALA NA PAŽNJI!</a:t>
            </a:r>
            <a:br>
              <a:rPr lang="hr-HR" sz="2800" b="1" dirty="0">
                <a:latin typeface="Bradley Hand ITC" panose="03070402050302030203" pitchFamily="66" charset="0"/>
              </a:rPr>
            </a:br>
            <a:br>
              <a:rPr lang="hr-HR" sz="2800" b="1" dirty="0">
                <a:latin typeface="Bradley Hand ITC" panose="03070402050302030203" pitchFamily="66" charset="0"/>
              </a:rPr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4088129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578C6EA-59AB-4069-92E0-4D5BF40BC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09" y="124738"/>
            <a:ext cx="8993178" cy="67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545CDB-A59B-490C-B586-E788F713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607120"/>
          </a:xfrm>
        </p:spPr>
        <p:txBody>
          <a:bodyPr>
            <a:normAutofit fontScale="90000"/>
          </a:bodyPr>
          <a:lstStyle/>
          <a:p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br>
              <a:rPr lang="hr-HR" sz="2800" dirty="0"/>
            </a:br>
            <a:r>
              <a:rPr lang="hr-HR" sz="3100" dirty="0">
                <a:latin typeface="Bradley Hand ITC" panose="03070402050302030203" pitchFamily="66" charset="0"/>
              </a:rPr>
              <a:t>PRIDRUŽIVANJE PRAVIH</a:t>
            </a:r>
            <a:br>
              <a:rPr lang="hr-HR" sz="3100" dirty="0">
                <a:latin typeface="Bradley Hand ITC" panose="03070402050302030203" pitchFamily="66" charset="0"/>
              </a:rPr>
            </a:br>
            <a:r>
              <a:rPr lang="hr-HR" sz="3100" dirty="0">
                <a:latin typeface="Bradley Hand ITC" panose="03070402050302030203" pitchFamily="66" charset="0"/>
              </a:rPr>
              <a:t>PREDMETA UZ</a:t>
            </a:r>
            <a:br>
              <a:rPr lang="hr-HR" sz="3100" dirty="0">
                <a:latin typeface="Bradley Hand ITC" panose="03070402050302030203" pitchFamily="66" charset="0"/>
              </a:rPr>
            </a:br>
            <a:r>
              <a:rPr lang="hr-HR" sz="3100" dirty="0">
                <a:latin typeface="Bradley Hand ITC" panose="03070402050302030203" pitchFamily="66" charset="0"/>
              </a:rPr>
              <a:t>PRILOŽENU SLIKU </a:t>
            </a:r>
            <a:br>
              <a:rPr lang="hr-HR" sz="3100" dirty="0">
                <a:latin typeface="Bradley Hand ITC" panose="03070402050302030203" pitchFamily="66" charset="0"/>
              </a:rPr>
            </a:br>
            <a:r>
              <a:rPr lang="hr-HR" sz="3100" dirty="0">
                <a:latin typeface="Bradley Hand ITC" panose="03070402050302030203" pitchFamily="66" charset="0"/>
              </a:rPr>
              <a:t>IZ BOJANKE DUZIS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F45FF6B-F228-41E8-BB5A-75763A38F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1" y="972457"/>
            <a:ext cx="5914572" cy="48079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AF438637-E0A0-4AD0-BBD0-AC7A0F9C9C3F}"/>
              </a:ext>
            </a:extLst>
          </p:cNvPr>
          <p:cNvSpPr/>
          <p:nvPr/>
        </p:nvSpPr>
        <p:spPr>
          <a:xfrm>
            <a:off x="1066800" y="642594"/>
            <a:ext cx="1415143" cy="51854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Dupini</a:t>
            </a:r>
          </a:p>
        </p:txBody>
      </p:sp>
    </p:spTree>
    <p:extLst>
      <p:ext uri="{BB962C8B-B14F-4D97-AF65-F5344CB8AC3E}">
        <p14:creationId xmlns:p14="http://schemas.microsoft.com/office/powerpoint/2010/main" val="54380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2C01DEB-DF24-46F5-A76C-E75DCE27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5" y="288765"/>
            <a:ext cx="11451770" cy="6280470"/>
          </a:xfrm>
          <a:prstGeom prst="rect">
            <a:avLst/>
          </a:prstGeom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18AF37B5-222F-4A22-8FEB-90E74877F4D3}"/>
              </a:ext>
            </a:extLst>
          </p:cNvPr>
          <p:cNvSpPr/>
          <p:nvPr/>
        </p:nvSpPr>
        <p:spPr>
          <a:xfrm>
            <a:off x="5210629" y="682171"/>
            <a:ext cx="2394857" cy="6096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Bombončići</a:t>
            </a:r>
          </a:p>
        </p:txBody>
      </p:sp>
    </p:spTree>
    <p:extLst>
      <p:ext uri="{BB962C8B-B14F-4D97-AF65-F5344CB8AC3E}">
        <p14:creationId xmlns:p14="http://schemas.microsoft.com/office/powerpoint/2010/main" val="1480689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110636-4341-4243-8548-EED23B80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9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POTRES – IZJAVE DJECE</a:t>
            </a: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5C36C61A-7288-4FBE-9EDA-C7AA0EE46C49}"/>
              </a:ext>
            </a:extLst>
          </p:cNvPr>
          <p:cNvSpPr/>
          <p:nvPr/>
        </p:nvSpPr>
        <p:spPr>
          <a:xfrm>
            <a:off x="470455" y="1349829"/>
            <a:ext cx="2607362" cy="253305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„POTRES JE KAD DRMA KUĆA I KAD SVE STAKLO PADNE I SRUŠI SE KUĆA.”</a:t>
            </a: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0FFA3692-B7C1-41FD-AC57-6D8A280E1F57}"/>
              </a:ext>
            </a:extLst>
          </p:cNvPr>
          <p:cNvSpPr/>
          <p:nvPr/>
        </p:nvSpPr>
        <p:spPr>
          <a:xfrm>
            <a:off x="3017869" y="3657601"/>
            <a:ext cx="2816874" cy="27986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„POTRES JE KAD SE SRUŠI DRVO, KUĆA,STAKLO.”</a:t>
            </a: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AD928E2B-4FD0-44D8-AA97-E91DF87E76F3}"/>
              </a:ext>
            </a:extLst>
          </p:cNvPr>
          <p:cNvSpPr/>
          <p:nvPr/>
        </p:nvSpPr>
        <p:spPr>
          <a:xfrm>
            <a:off x="5155096" y="2162629"/>
            <a:ext cx="2173356" cy="172025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„POTRES JE KAD SE KUĆA SRUŠI NA AUTO.”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1873CB91-4071-4734-B5DC-4D0D9074DC03}"/>
              </a:ext>
            </a:extLst>
          </p:cNvPr>
          <p:cNvSpPr/>
          <p:nvPr/>
        </p:nvSpPr>
        <p:spPr>
          <a:xfrm>
            <a:off x="2812775" y="1349830"/>
            <a:ext cx="2438399" cy="2057262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„KAD SE SVE SRUŠI I KAD STANE POTRES VRATIMO SE SVOJOJ KUĆI.”</a:t>
            </a: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66568F3E-505D-4A4A-9A21-149CAB4D23F2}"/>
              </a:ext>
            </a:extLst>
          </p:cNvPr>
          <p:cNvSpPr/>
          <p:nvPr/>
        </p:nvSpPr>
        <p:spPr>
          <a:xfrm>
            <a:off x="543341" y="4281714"/>
            <a:ext cx="2342320" cy="207932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„POTRES JE KAD SE PLOČICE POMAKNU I KAD SE CESTA DRMA.”</a:t>
            </a: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546172AB-83ED-43A4-9F5C-802BBD0B9AB3}"/>
              </a:ext>
            </a:extLst>
          </p:cNvPr>
          <p:cNvSpPr/>
          <p:nvPr/>
        </p:nvSpPr>
        <p:spPr>
          <a:xfrm>
            <a:off x="6095999" y="4122251"/>
            <a:ext cx="2670629" cy="226929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„KAD JE POTRES DRMA SE DRVEĆE.”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2798EFBB-1056-4230-8F8B-7A3022AE487E}"/>
              </a:ext>
            </a:extLst>
          </p:cNvPr>
          <p:cNvSpPr/>
          <p:nvPr/>
        </p:nvSpPr>
        <p:spPr>
          <a:xfrm>
            <a:off x="7328453" y="1349828"/>
            <a:ext cx="2040832" cy="172025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„POTRES JE KAD PADNE DIMNJAK.”</a:t>
            </a: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7B9FB965-C23D-42A2-B2D6-037DF768ECAC}"/>
              </a:ext>
            </a:extLst>
          </p:cNvPr>
          <p:cNvSpPr/>
          <p:nvPr/>
        </p:nvSpPr>
        <p:spPr>
          <a:xfrm>
            <a:off x="8766628" y="3882887"/>
            <a:ext cx="3041058" cy="247815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„POTRES JE KAD SE SRUŠI KUĆA,ZGRADA.”</a:t>
            </a: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3FDB7340-2E44-40E4-9017-51C43F281CA4}"/>
              </a:ext>
            </a:extLst>
          </p:cNvPr>
          <p:cNvSpPr/>
          <p:nvPr/>
        </p:nvSpPr>
        <p:spPr>
          <a:xfrm>
            <a:off x="9369286" y="1088571"/>
            <a:ext cx="2438400" cy="272039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„POTRES JE KAD SE KUĆE TRESU</a:t>
            </a:r>
          </a:p>
          <a:p>
            <a:pPr algn="ctr"/>
            <a:r>
              <a:rPr lang="hr-HR" dirty="0"/>
              <a:t>TEKTONSKE PLOČE SE TRESU LJEVO DESNO.”</a:t>
            </a: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8111A09A-3E5F-4727-B7F2-5950A116FF6D}"/>
              </a:ext>
            </a:extLst>
          </p:cNvPr>
          <p:cNvSpPr/>
          <p:nvPr/>
        </p:nvSpPr>
        <p:spPr>
          <a:xfrm>
            <a:off x="6386286" y="466452"/>
            <a:ext cx="2148114" cy="8528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Bombončići</a:t>
            </a:r>
          </a:p>
        </p:txBody>
      </p:sp>
    </p:spTree>
    <p:extLst>
      <p:ext uri="{BB962C8B-B14F-4D97-AF65-F5344CB8AC3E}">
        <p14:creationId xmlns:p14="http://schemas.microsoft.com/office/powerpoint/2010/main" val="147363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F73B99-9D5D-406F-B55B-6149FEE1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latin typeface="Bradley Hand ITC" panose="03070402050302030203" pitchFamily="66" charset="0"/>
              </a:rPr>
              <a:t>RINGE, RINGE POTRES               </a:t>
            </a:r>
            <a:r>
              <a:rPr lang="hr-HR" sz="2800" dirty="0" err="1">
                <a:latin typeface="Bradley Hand ITC" panose="03070402050302030203" pitchFamily="66" charset="0"/>
              </a:rPr>
              <a:t>POTRES</a:t>
            </a:r>
            <a:r>
              <a:rPr lang="hr-HR" sz="2800" dirty="0">
                <a:latin typeface="Bradley Hand ITC" panose="03070402050302030203" pitchFamily="66" charset="0"/>
              </a:rPr>
              <a:t>, POPLAVA,POŽAR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75DB3488-69D5-4532-A6D2-E240E99442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0505" y="1825625"/>
            <a:ext cx="5084164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E64AB328-64BD-40E9-B67A-8E030D4E53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79886" y="1825625"/>
            <a:ext cx="5403165" cy="4162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B8A60FF8-A644-4EE2-B1C3-812AC3B52D36}"/>
              </a:ext>
            </a:extLst>
          </p:cNvPr>
          <p:cNvSpPr/>
          <p:nvPr/>
        </p:nvSpPr>
        <p:spPr>
          <a:xfrm>
            <a:off x="1567543" y="493486"/>
            <a:ext cx="1277257" cy="609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Dupini</a:t>
            </a:r>
          </a:p>
        </p:txBody>
      </p:sp>
    </p:spTree>
    <p:extLst>
      <p:ext uri="{BB962C8B-B14F-4D97-AF65-F5344CB8AC3E}">
        <p14:creationId xmlns:p14="http://schemas.microsoft.com/office/powerpoint/2010/main" val="489006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6BDDF1-908A-46E7-841C-36FDC77D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br>
              <a:rPr lang="hr-HR" dirty="0"/>
            </a:br>
            <a:br>
              <a:rPr lang="hr-HR" dirty="0"/>
            </a:br>
            <a:br>
              <a:rPr lang="hr-HR" dirty="0"/>
            </a:br>
            <a:br>
              <a:rPr lang="hr-HR" dirty="0"/>
            </a:br>
            <a:r>
              <a:rPr lang="hr-HR" sz="3100" dirty="0">
                <a:latin typeface="Bradley Hand ITC" panose="03070402050302030203" pitchFamily="66" charset="0"/>
              </a:rPr>
              <a:t>VAŽNOST</a:t>
            </a:r>
            <a:br>
              <a:rPr lang="hr-HR" sz="3100" dirty="0">
                <a:latin typeface="Bradley Hand ITC" panose="03070402050302030203" pitchFamily="66" charset="0"/>
              </a:rPr>
            </a:br>
            <a:r>
              <a:rPr lang="hr-HR" sz="3100" dirty="0">
                <a:latin typeface="Bradley Hand ITC" panose="03070402050302030203" pitchFamily="66" charset="0"/>
              </a:rPr>
              <a:t> KOMUNIKACIJE</a:t>
            </a:r>
            <a:br>
              <a:rPr lang="hr-HR" sz="3100" dirty="0">
                <a:latin typeface="Bradley Hand ITC" panose="03070402050302030203" pitchFamily="66" charset="0"/>
              </a:rPr>
            </a:br>
            <a:r>
              <a:rPr lang="hr-HR" sz="3100" dirty="0">
                <a:latin typeface="Bradley Hand ITC" panose="03070402050302030203" pitchFamily="66" charset="0"/>
              </a:rPr>
              <a:t>U IZVANREDNIM </a:t>
            </a:r>
            <a:br>
              <a:rPr lang="hr-HR" sz="3100" dirty="0">
                <a:latin typeface="Bradley Hand ITC" panose="03070402050302030203" pitchFamily="66" charset="0"/>
              </a:rPr>
            </a:br>
            <a:r>
              <a:rPr lang="hr-HR" sz="3100" dirty="0">
                <a:latin typeface="Bradley Hand ITC" panose="03070402050302030203" pitchFamily="66" charset="0"/>
              </a:rPr>
              <a:t>SITUACIJAMA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E049493-4E17-4503-882E-D30640C531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67421" y="845345"/>
            <a:ext cx="6020972" cy="4883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9215066F-2251-4351-B1FF-375D625CF4F1}"/>
              </a:ext>
            </a:extLst>
          </p:cNvPr>
          <p:cNvSpPr/>
          <p:nvPr/>
        </p:nvSpPr>
        <p:spPr>
          <a:xfrm>
            <a:off x="1088571" y="638629"/>
            <a:ext cx="1262743" cy="406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Bradley Hand ITC" panose="03070402050302030203" pitchFamily="66" charset="0"/>
                <a:cs typeface="Aharoni" panose="02010803020104030203" pitchFamily="2" charset="-79"/>
              </a:rPr>
              <a:t>Dupini</a:t>
            </a:r>
          </a:p>
        </p:txBody>
      </p:sp>
    </p:spTree>
    <p:extLst>
      <p:ext uri="{BB962C8B-B14F-4D97-AF65-F5344CB8AC3E}">
        <p14:creationId xmlns:p14="http://schemas.microsoft.com/office/powerpoint/2010/main" val="24212158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un">
  <a:themeElements>
    <a:clrScheme name="Sapu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pu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pu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TM03457510[[fn=Sapun]]</Template>
  <TotalTime>774</TotalTime>
  <Words>353</Words>
  <Application>Microsoft Office PowerPoint</Application>
  <PresentationFormat>Široki zaslon</PresentationFormat>
  <Paragraphs>65</Paragraphs>
  <Slides>38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43" baseType="lpstr">
      <vt:lpstr>Arial</vt:lpstr>
      <vt:lpstr>Bradley Hand ITC</vt:lpstr>
      <vt:lpstr>Calibri</vt:lpstr>
      <vt:lpstr>Century Gothic</vt:lpstr>
      <vt:lpstr>Sapun</vt:lpstr>
      <vt:lpstr>  PRIPREMA ZA IZVANREDNE SITUACIJE </vt:lpstr>
      <vt:lpstr>SADRŽAJ:</vt:lpstr>
      <vt:lpstr>PowerPoint prezentacija</vt:lpstr>
      <vt:lpstr>PowerPoint prezentacija</vt:lpstr>
      <vt:lpstr>         PRIDRUŽIVANJE PRAVIH PREDMETA UZ PRILOŽENU SLIKU  IZ BOJANKE DUZIS</vt:lpstr>
      <vt:lpstr>PowerPoint prezentacija</vt:lpstr>
      <vt:lpstr>POTRES – IZJAVE DJECE</vt:lpstr>
      <vt:lpstr>RINGE, RINGE POTRES               POTRES, POPLAVA,POŽAR</vt:lpstr>
      <vt:lpstr>     VAŽNOST  KOMUNIKACIJE U IZVANREDNIM  SITUACIJAMA </vt:lpstr>
      <vt:lpstr>OBILJEŽAVANJE SIGURNIH MJESTA U VRTIĆU I ZAUZIMANJE SIGURNOG POLOŽAJA</vt:lpstr>
      <vt:lpstr>PowerPoint prezentacija</vt:lpstr>
      <vt:lpstr>       NASTAVLJANJE PRIČE  S POKAZIVANJEM   KARTICE S   ODGOVARAJUĆIM   CRTEŽOM – PREDMET  KOJI NEDOSTAJE  </vt:lpstr>
      <vt:lpstr>EVAKUACIJA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PowerPoint prezentacija</vt:lpstr>
      <vt:lpstr>PowerPoint prezentacija</vt:lpstr>
      <vt:lpstr>PowerPoint prezentacija</vt:lpstr>
      <vt:lpstr>PowerPoint prezentacija</vt:lpstr>
      <vt:lpstr>UPOZNAVANJE S  ŽURNIM SLUŽBAMA</vt:lpstr>
      <vt:lpstr>PowerPoint prezentacija</vt:lpstr>
      <vt:lpstr>VAŽNO JE ZNATI – PREPOZNATI I ZAPAMTITI BROJ ŽURNIH SLUŽBI I KOJA JE ULOGA ŽURNIH SLUŽBI</vt:lpstr>
      <vt:lpstr>PowerPoint prezentacija</vt:lpstr>
      <vt:lpstr>PowerPoint prezentacija</vt:lpstr>
      <vt:lpstr>PowerPoint prezentacija</vt:lpstr>
      <vt:lpstr>      KIŠOM DO POPLAVE</vt:lpstr>
      <vt:lpstr>PowerPoint prezentacija</vt:lpstr>
      <vt:lpstr>PONAŠANJE I OBLAČENJE PRI NISKIM/VISOKIM TEMPERATURAMA</vt:lpstr>
      <vt:lpstr>PowerPoint prezentacija</vt:lpstr>
      <vt:lpstr>PowerPoint prezentacija</vt:lpstr>
      <vt:lpstr>       IZRADA SUNCOBRANA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OČUVANJE OZONSKOG OMOTAČA</vt:lpstr>
      <vt:lpstr>PowerPoint prezentacija</vt:lpstr>
      <vt:lpstr>                                     HVALA NA PAŽNJI!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PRIPREMA ZA IZVANREDNE SITUACIJE</dc:title>
  <dc:creator>Ana Petrović</dc:creator>
  <cp:lastModifiedBy>DVSN</cp:lastModifiedBy>
  <cp:revision>29</cp:revision>
  <dcterms:created xsi:type="dcterms:W3CDTF">2021-11-28T13:28:39Z</dcterms:created>
  <dcterms:modified xsi:type="dcterms:W3CDTF">2022-01-31T07:43:32Z</dcterms:modified>
</cp:coreProperties>
</file>